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61" r:id="rId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2B309-4976-F2B9-598E-B18F473DD60D}" v="2" dt="2026-04-01T08:01:35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4486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643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6663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4670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724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2523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1885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5574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927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83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37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EE66F-B352-4A96-AFBA-0D892840BDE4}" type="datetimeFigureOut">
              <a:rPr kumimoji="1" lang="ja-JP" altLang="en-US" smtClean="0"/>
              <a:t>2026/4/2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20D1A-350A-40AE-A90F-480E2B9D00A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137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094A0-C2B4-C77B-D4DA-3BC773290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B06032-11B1-6863-7704-CEE18950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0630"/>
            <a:ext cx="7886700" cy="1371600"/>
          </a:xfrm>
        </p:spPr>
        <p:txBody>
          <a:bodyPr>
            <a:normAutofit/>
          </a:bodyPr>
          <a:lstStyle/>
          <a:p>
            <a:r>
              <a:rPr lang="en-US" altLang="ja-JP" sz="3200">
                <a:latin typeface="BIZ UDPゴシック" panose="020B0400000000000000" pitchFamily="50" charset="-128"/>
                <a:ea typeface="BIZ UDPゴシック"/>
              </a:rPr>
              <a:t>01-1</a:t>
            </a:r>
            <a:r>
              <a:rPr kumimoji="1" lang="ja-JP" altLang="en-US" sz="3200">
                <a:latin typeface="BIZ UDPゴシック" panose="020B0400000000000000" pitchFamily="50" charset="-128"/>
                <a:ea typeface="BIZ UDPゴシック"/>
              </a:rPr>
              <a:t>　事業計画書補足資料について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8D215D-A59F-382A-8444-BB918DDA5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79"/>
            <a:ext cx="7886700" cy="51108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事業計画書補足資料には以下の情報等を含め記載して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くださ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い。</a:t>
            </a:r>
            <a:endParaRPr kumimoji="1"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0" indent="0">
              <a:buNone/>
            </a:pP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457200" indent="-457200">
              <a:buAutoNum type="circleNumDbPlain"/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事業の背景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、社会課題（当該課題に関する行政の取組状況や関連制度についても記載）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Font typeface="+mj-ea"/>
              <a:buAutoNum type="circleNumDbPlain"/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事業の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実施体制、関係者、相関図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事業概要、</a:t>
            </a:r>
            <a:r>
              <a:rPr lang="ja-JP" sz="1100" dirty="0">
                <a:latin typeface="BIZ UDPゴシック" panose="020B0400000000000000" pitchFamily="50" charset="-128"/>
                <a:ea typeface="BIZ UDPゴシック"/>
              </a:rPr>
              <a:t>事業スキーム、ロジックモデル等</a:t>
            </a:r>
            <a:endParaRPr lang="ja-JP" sz="1100" dirty="0">
              <a:ea typeface="BIZ UDPゴシック"/>
              <a:cs typeface="Calibri" panose="020F0502020204030204"/>
            </a:endParaRPr>
          </a:p>
          <a:p>
            <a:pPr marL="457200" indent="-457200"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（過去申請事業や過去採択事業と同一、または類似内容の場合）過去申請事業との変更点、相違点</a:t>
            </a:r>
            <a:r>
              <a:rPr lang="ja-JP" altLang="en-US" sz="1100" dirty="0">
                <a:ea typeface="BIZ UDPゴシック"/>
                <a:cs typeface="+mn-lt"/>
              </a:rPr>
              <a:t>　　　　</a:t>
            </a:r>
            <a:br>
              <a:rPr lang="ja-JP" altLang="en-US" sz="1100" dirty="0">
                <a:ea typeface="BIZ UDPゴシック"/>
                <a:cs typeface="+mn-lt"/>
              </a:rPr>
            </a:br>
            <a:br>
              <a:rPr lang="ja-JP" altLang="en-US" sz="1100" dirty="0">
                <a:ea typeface="BIZ UDPゴシック"/>
                <a:cs typeface="+mn-lt"/>
              </a:rPr>
            </a:br>
            <a:r>
              <a:rPr lang="en-US" altLang="ja-JP" sz="1100" dirty="0">
                <a:ea typeface="+mn-lt"/>
                <a:cs typeface="+mn-lt"/>
              </a:rPr>
              <a:t>※</a:t>
            </a:r>
            <a:r>
              <a:rPr lang="ja-JP" altLang="en-US" sz="1100" dirty="0">
                <a:ea typeface="BIZ UDPゴシック"/>
                <a:cs typeface="+mn-lt"/>
              </a:rPr>
              <a:t>過去申請・未採択事業の場合はこれまでの申請内容との変更点を、過去採択事業と類似内容の場合は</a:t>
            </a:r>
            <a:r>
              <a:rPr lang="ja-JP" sz="1100" dirty="0">
                <a:ea typeface="BIZ UDPゴシック"/>
                <a:cs typeface="+mn-lt"/>
              </a:rPr>
              <a:t>新規性や</a:t>
            </a:r>
            <a:r>
              <a:rPr lang="ja-JP" altLang="en-US" sz="1100" dirty="0">
                <a:ea typeface="BIZ UDPゴシック"/>
                <a:cs typeface="+mn-lt"/>
              </a:rPr>
              <a:t>これまでの成果の活用予定等</a:t>
            </a:r>
            <a:r>
              <a:rPr lang="ja-JP" sz="1100" dirty="0">
                <a:ea typeface="BIZ UDPゴシック"/>
                <a:cs typeface="+mn-lt"/>
              </a:rPr>
              <a:t>について具体的</a:t>
            </a:r>
            <a:r>
              <a:rPr lang="ja-JP" altLang="en-US" sz="1100" dirty="0">
                <a:ea typeface="BIZ UDPゴシック"/>
                <a:cs typeface="+mn-lt"/>
              </a:rPr>
              <a:t>に</a:t>
            </a:r>
            <a:r>
              <a:rPr lang="ja-JP" sz="1100" dirty="0">
                <a:ea typeface="BIZ UDPゴシック"/>
                <a:cs typeface="+mn-lt"/>
              </a:rPr>
              <a:t>説明してください。</a:t>
            </a:r>
            <a:endParaRPr 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資金分配団体の事業経費イメージ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実行団体の公募イメージ（対象地域、実行団体数、団体要件、</a:t>
            </a:r>
            <a:r>
              <a:rPr lang="ja-JP" sz="1100" dirty="0">
                <a:latin typeface="BIZ UDPゴシック" panose="020B0400000000000000" pitchFamily="50" charset="-128"/>
                <a:ea typeface="BIZ UDPゴシック"/>
              </a:rPr>
              <a:t>実行団体への助成額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）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実行団体の助成金使途イメージ（一つの実行団体への助成額における支出想定）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（助成額の目安を超過する場合）目安額を超過する理由とその効果　※通常枠のみ</a:t>
            </a:r>
            <a:r>
              <a:rPr lang="ja-JP" altLang="en-US" sz="1100" dirty="0">
                <a:ea typeface="BIZ UDPゴシック"/>
                <a:cs typeface="+mn-lt"/>
              </a:rPr>
              <a:t>　　　　　　　</a:t>
            </a:r>
            <a:br>
              <a:rPr lang="ja-JP" altLang="en-US" sz="1100" dirty="0">
                <a:ea typeface="BIZ UDPゴシック"/>
                <a:cs typeface="+mn-lt"/>
              </a:rPr>
            </a:br>
            <a:br>
              <a:rPr lang="ja-JP" altLang="en-US" sz="1100" dirty="0">
                <a:ea typeface="BIZ UDPゴシック"/>
                <a:cs typeface="+mn-lt"/>
              </a:rPr>
            </a:br>
            <a:r>
              <a:rPr lang="en-US" altLang="ja-JP" sz="1100" dirty="0">
                <a:ea typeface="+mn-lt"/>
                <a:cs typeface="+mn-lt"/>
              </a:rPr>
              <a:t>※</a:t>
            </a:r>
            <a:r>
              <a:rPr lang="ja-JP" sz="1100" dirty="0">
                <a:ea typeface="BIZ UDPゴシック"/>
                <a:cs typeface="+mn-lt"/>
              </a:rPr>
              <a:t>なぜ目安額を超え</a:t>
            </a:r>
            <a:r>
              <a:rPr lang="ja-JP" altLang="en-US" sz="1100" dirty="0">
                <a:ea typeface="BIZ UDPゴシック"/>
                <a:cs typeface="+mn-lt"/>
              </a:rPr>
              <a:t>た</a:t>
            </a:r>
            <a:r>
              <a:rPr lang="ja-JP" sz="1100" dirty="0">
                <a:ea typeface="BIZ UDPゴシック"/>
                <a:cs typeface="+mn-lt"/>
              </a:rPr>
              <a:t>申請が必要か、その具体的な理由と、超過により期待</a:t>
            </a:r>
            <a:r>
              <a:rPr lang="ja-JP" altLang="en-US" sz="1100" dirty="0">
                <a:ea typeface="BIZ UDPゴシック"/>
                <a:cs typeface="+mn-lt"/>
              </a:rPr>
              <a:t>す</a:t>
            </a:r>
            <a:r>
              <a:rPr lang="ja-JP" sz="1100" dirty="0">
                <a:ea typeface="BIZ UDPゴシック"/>
                <a:cs typeface="+mn-lt"/>
              </a:rPr>
              <a:t>る成果や効果を明確に記載してください。</a:t>
            </a:r>
            <a:br>
              <a:rPr lang="ja-JP" altLang="en-US" sz="1100" dirty="0">
                <a:ea typeface="BIZ UDPゴシック"/>
                <a:cs typeface="+mn-lt"/>
              </a:rPr>
            </a:br>
            <a:r>
              <a:rPr lang="ja-JP" sz="1100" dirty="0">
                <a:ea typeface="BIZ UDPゴシック"/>
                <a:cs typeface="+mn-lt"/>
              </a:rPr>
              <a:t>※目安額は公募要領</a:t>
            </a:r>
            <a:r>
              <a:rPr lang="ja-JP" altLang="en-US" sz="1100" dirty="0">
                <a:ea typeface="BIZ UDPゴシック"/>
                <a:cs typeface="+mn-lt"/>
              </a:rPr>
              <a:t>「</a:t>
            </a:r>
            <a:r>
              <a:rPr lang="en-US" altLang="ja-JP" sz="1100" dirty="0">
                <a:ea typeface="BIZ UDPゴシック"/>
                <a:cs typeface="+mn-lt"/>
              </a:rPr>
              <a:t>2</a:t>
            </a:r>
            <a:r>
              <a:rPr lang="ja-JP" altLang="en-US" sz="1100" dirty="0">
                <a:ea typeface="BIZ UDPゴシック"/>
                <a:cs typeface="+mn-lt"/>
              </a:rPr>
              <a:t>章助成対象となる事業」 内の 「</a:t>
            </a:r>
            <a:r>
              <a:rPr lang="en-US" altLang="ja-JP" sz="1100" dirty="0">
                <a:ea typeface="BIZ UDPゴシック"/>
                <a:cs typeface="+mn-lt"/>
              </a:rPr>
              <a:t>02</a:t>
            </a:r>
            <a:r>
              <a:rPr lang="ja-JP" altLang="en-US" sz="1100" dirty="0">
                <a:ea typeface="BIZ UDPゴシック"/>
                <a:cs typeface="+mn-lt"/>
              </a:rPr>
              <a:t>助成対象事業」または「休眠預金活用プラットフォーム公募ページ」をご参照ください。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457200" indent="-457200">
              <a:buAutoNum type="circleNumDbPlain"/>
            </a:pP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（複数事業を申請する場合）申請事業の優先順位を記載。あわせて、</a:t>
            </a:r>
            <a:r>
              <a:rPr lang="ja-JP" sz="1100" dirty="0">
                <a:ea typeface="BIZ UDPゴシック"/>
                <a:cs typeface="+mn-lt"/>
              </a:rPr>
              <a:t>同時に複数事業が採択された場合に、どのように体制を整え、人員をどの程度確保できるのか（役割分担、専任・兼任の割合など）を具体的に説明してください。</a:t>
            </a:r>
            <a:endParaRPr lang="en-US" altLang="ja-JP" sz="1100" dirty="0">
              <a:latin typeface="BIZ UDPゴシック" panose="020B0400000000000000" pitchFamily="50" charset="-128"/>
              <a:ea typeface="BIZ UDPゴシック"/>
            </a:endParaRPr>
          </a:p>
          <a:p>
            <a:pPr marL="0" indent="0">
              <a:buNone/>
            </a:pP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indent="0">
              <a:buNone/>
            </a:pPr>
            <a:r>
              <a:rPr kumimoji="1" lang="en-US" altLang="ja-JP" sz="1100" dirty="0">
                <a:latin typeface="BIZ UDPゴシック" panose="020B0400000000000000" pitchFamily="50" charset="-128"/>
                <a:ea typeface="BIZ UDPゴシック"/>
              </a:rPr>
              <a:t>※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本資料は</a:t>
            </a:r>
            <a:r>
              <a:rPr kumimoji="1" lang="en-US" altLang="ja-JP" sz="1100" dirty="0">
                <a:latin typeface="BIZ UDPゴシック" panose="020B0400000000000000" pitchFamily="50" charset="-128"/>
                <a:ea typeface="BIZ UDPゴシック"/>
              </a:rPr>
              <a:t>PDF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形式でご提出ください。なお、本資料は参考資料として提出いただくため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、</a:t>
            </a:r>
            <a:r>
              <a:rPr kumimoji="1" lang="ja-JP" altLang="en-US" sz="1100" dirty="0">
                <a:latin typeface="BIZ UDPゴシック" panose="020B0400000000000000" pitchFamily="50" charset="-128"/>
                <a:ea typeface="BIZ UDPゴシック"/>
              </a:rPr>
              <a:t>情報公開の対象外です。</a:t>
            </a:r>
            <a:b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</a:br>
            <a:r>
              <a:rPr lang="en-US" altLang="ja-JP" sz="1100" dirty="0">
                <a:latin typeface="BIZ UDPゴシック" panose="020B0400000000000000" pitchFamily="50" charset="-128"/>
                <a:ea typeface="BIZ UDPゴシック"/>
              </a:rPr>
              <a:t>※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申請団体面談実施時には</a:t>
            </a:r>
            <a:r>
              <a:rPr lang="ja-JP" altLang="ja-JP" sz="1100" dirty="0">
                <a:effectLst/>
                <a:latin typeface="BIZ UDPゴシック" panose="020B0400000000000000" pitchFamily="50" charset="-128"/>
                <a:ea typeface="BIZ UDPゴシック"/>
                <a:cs typeface="Times New Roman (本文のフォント - コンプレ"/>
              </a:rPr>
              <a:t>本資料を</a:t>
            </a:r>
            <a:r>
              <a:rPr lang="ja-JP" altLang="en-US" sz="1100" dirty="0">
                <a:effectLst/>
                <a:latin typeface="BIZ UDPゴシック" panose="020B0400000000000000" pitchFamily="50" charset="-128"/>
                <a:ea typeface="BIZ UDPゴシック"/>
                <a:cs typeface="Times New Roman (本文のフォント - コンプレ"/>
              </a:rPr>
              <a:t>用いてご説明ください。</a:t>
            </a:r>
            <a:b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</a:br>
            <a:r>
              <a:rPr lang="ja-JP" altLang="en-US" sz="1100" dirty="0">
                <a:latin typeface="BIZ UDPゴシック" panose="020B0400000000000000" pitchFamily="50" charset="-128"/>
                <a:ea typeface="BIZ UDPゴシック"/>
              </a:rPr>
              <a:t>※提出後の差し替えはできません。</a:t>
            </a:r>
            <a:endParaRPr lang="ja-JP" altLang="en-US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4368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391</Words>
  <Application>Microsoft Office PowerPoint</Application>
  <PresentationFormat>画面に合わせる (4:3)</PresentationFormat>
  <Paragraphs>14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Arial</vt:lpstr>
      <vt:lpstr>Calibri</vt:lpstr>
      <vt:lpstr>Calibri Light</vt:lpstr>
      <vt:lpstr>Office テーマ</vt:lpstr>
      <vt:lpstr>01-1　事業計画書補足資料について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2026-04-02T07:09:35Z</dcterms:created>
  <dcterms:modified xsi:type="dcterms:W3CDTF">2026-04-02T07:09:47Z</dcterms:modified>
</cp:coreProperties>
</file>