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61" r:id="rId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2369B6-BE06-5247-75B6-6C832F65E893}" v="3" dt="2026-04-01T07:28:26.880"/>
    <p1510:client id="{E9200F37-7923-A386-98AC-F141803E5375}" v="3" dt="2026-04-01T08:02:56.3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9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8/10/relationships/authors" Target="authors.xml"/><Relationship Id="rId3" Type="http://schemas.openxmlformats.org/officeDocument/2006/relationships/presProps" Target="presProps.xml"/><Relationship Id="rId7"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864EE66F-B352-4A96-AFBA-0D892840BDE4}" type="datetimeFigureOut">
              <a:rPr kumimoji="1" lang="ja-JP" altLang="en-US" smtClean="0"/>
              <a:t>2026/4/2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4154486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64EE66F-B352-4A96-AFBA-0D892840BDE4}" type="datetimeFigureOut">
              <a:rPr kumimoji="1" lang="ja-JP" altLang="en-US" smtClean="0"/>
              <a:t>2026/4/2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786437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64EE66F-B352-4A96-AFBA-0D892840BDE4}" type="datetimeFigureOut">
              <a:rPr kumimoji="1" lang="ja-JP" altLang="en-US" smtClean="0"/>
              <a:t>2026/4/2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1566663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64EE66F-B352-4A96-AFBA-0D892840BDE4}" type="datetimeFigureOut">
              <a:rPr kumimoji="1" lang="ja-JP" altLang="en-US" smtClean="0"/>
              <a:t>2026/4/2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2854670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864EE66F-B352-4A96-AFBA-0D892840BDE4}" type="datetimeFigureOut">
              <a:rPr kumimoji="1" lang="ja-JP" altLang="en-US" smtClean="0"/>
              <a:t>2026/4/2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1939724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864EE66F-B352-4A96-AFBA-0D892840BDE4}" type="datetimeFigureOut">
              <a:rPr kumimoji="1" lang="ja-JP" altLang="en-US" smtClean="0"/>
              <a:t>2026/4/2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3812523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864EE66F-B352-4A96-AFBA-0D892840BDE4}" type="datetimeFigureOut">
              <a:rPr kumimoji="1" lang="ja-JP" altLang="en-US" smtClean="0"/>
              <a:t>2026/4/2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1761885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864EE66F-B352-4A96-AFBA-0D892840BDE4}" type="datetimeFigureOut">
              <a:rPr kumimoji="1" lang="ja-JP" altLang="en-US" smtClean="0"/>
              <a:t>2026/4/2</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835574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4EE66F-B352-4A96-AFBA-0D892840BDE4}" type="datetimeFigureOut">
              <a:rPr kumimoji="1" lang="ja-JP" altLang="en-US" smtClean="0"/>
              <a:t>2026/4/2</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3589271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64EE66F-B352-4A96-AFBA-0D892840BDE4}" type="datetimeFigureOut">
              <a:rPr kumimoji="1" lang="ja-JP" altLang="en-US" smtClean="0"/>
              <a:t>2026/4/2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3256835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64EE66F-B352-4A96-AFBA-0D892840BDE4}" type="datetimeFigureOut">
              <a:rPr kumimoji="1" lang="ja-JP" altLang="en-US" smtClean="0"/>
              <a:t>2026/4/2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103737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EE66F-B352-4A96-AFBA-0D892840BDE4}" type="datetimeFigureOut">
              <a:rPr kumimoji="1" lang="ja-JP" altLang="en-US" smtClean="0"/>
              <a:t>2026/4/2</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C20D1A-350A-40AE-A90F-480E2B9D00AB}" type="slidenum">
              <a:rPr kumimoji="1" lang="ja-JP" altLang="en-US" smtClean="0"/>
              <a:t>‹#›</a:t>
            </a:fld>
            <a:endParaRPr kumimoji="1" lang="ja-JP" altLang="en-US"/>
          </a:p>
        </p:txBody>
      </p:sp>
    </p:spTree>
    <p:extLst>
      <p:ext uri="{BB962C8B-B14F-4D97-AF65-F5344CB8AC3E}">
        <p14:creationId xmlns:p14="http://schemas.microsoft.com/office/powerpoint/2010/main" val="29313780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kyuplat.com/koubo/#:%7E:text=1%E5%9B%A3%E4%BD%93%E3%81%82%E3%81%9F%E3%82%8A%E3%81%AE%E6%9C%80%E5%A4%A7%E5%8A%A9%20%E6%88%90%E9%A1%8D%E7%9B%AE%E5%AE%89%20(*2)"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094A0-C2B4-C77B-D4DA-3BC773290B0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7B06032-11B1-6863-7704-CEE18950AD72}"/>
              </a:ext>
            </a:extLst>
          </p:cNvPr>
          <p:cNvSpPr>
            <a:spLocks noGrp="1"/>
          </p:cNvSpPr>
          <p:nvPr>
            <p:ph type="title"/>
          </p:nvPr>
        </p:nvSpPr>
        <p:spPr>
          <a:xfrm>
            <a:off x="628650" y="130630"/>
            <a:ext cx="7886700" cy="1371600"/>
          </a:xfrm>
        </p:spPr>
        <p:txBody>
          <a:bodyPr>
            <a:normAutofit/>
          </a:bodyPr>
          <a:lstStyle/>
          <a:p>
            <a:r>
              <a:rPr lang="en-US" altLang="ja-JP" sz="3200">
                <a:latin typeface="BIZ UDPゴシック" panose="020B0400000000000000" pitchFamily="50" charset="-128"/>
                <a:ea typeface="BIZ UDPゴシック"/>
              </a:rPr>
              <a:t>01-1</a:t>
            </a:r>
            <a:r>
              <a:rPr kumimoji="1" lang="ja-JP" altLang="en-US" sz="3200">
                <a:latin typeface="BIZ UDPゴシック" panose="020B0400000000000000" pitchFamily="50" charset="-128"/>
                <a:ea typeface="BIZ UDPゴシック"/>
              </a:rPr>
              <a:t>　事業計画書補足資料について</a:t>
            </a:r>
          </a:p>
        </p:txBody>
      </p:sp>
      <p:sp>
        <p:nvSpPr>
          <p:cNvPr id="3" name="コンテンツ プレースホルダー 2">
            <a:extLst>
              <a:ext uri="{FF2B5EF4-FFF2-40B4-BE49-F238E27FC236}">
                <a16:creationId xmlns:a16="http://schemas.microsoft.com/office/drawing/2014/main" id="{C98D215D-A59F-382A-8444-BB918DDA515D}"/>
              </a:ext>
            </a:extLst>
          </p:cNvPr>
          <p:cNvSpPr>
            <a:spLocks noGrp="1"/>
          </p:cNvSpPr>
          <p:nvPr>
            <p:ph idx="1"/>
          </p:nvPr>
        </p:nvSpPr>
        <p:spPr>
          <a:xfrm>
            <a:off x="628650" y="1457379"/>
            <a:ext cx="7886700" cy="5110817"/>
          </a:xfrm>
        </p:spPr>
        <p:txBody>
          <a:bodyPr vert="horz" lIns="91440" tIns="45720" rIns="91440" bIns="45720" rtlCol="0" anchor="t">
            <a:noAutofit/>
          </a:bodyPr>
          <a:lstStyle/>
          <a:p>
            <a:pPr marL="0" indent="0">
              <a:buNone/>
            </a:pPr>
            <a:r>
              <a:rPr kumimoji="1" lang="ja-JP" altLang="en-US" sz="1100" dirty="0">
                <a:latin typeface="BIZ UDPゴシック" panose="020B0400000000000000" pitchFamily="50" charset="-128"/>
                <a:ea typeface="BIZ UDPゴシック"/>
              </a:rPr>
              <a:t>事業計画書補足資料には以下の情報等を含め記載して</a:t>
            </a:r>
            <a:r>
              <a:rPr lang="ja-JP" altLang="en-US" sz="1100" dirty="0">
                <a:latin typeface="BIZ UDPゴシック" panose="020B0400000000000000" pitchFamily="50" charset="-128"/>
                <a:ea typeface="BIZ UDPゴシック"/>
              </a:rPr>
              <a:t>くださ</a:t>
            </a:r>
            <a:r>
              <a:rPr kumimoji="1" lang="ja-JP" altLang="en-US" sz="1100" dirty="0">
                <a:latin typeface="BIZ UDPゴシック" panose="020B0400000000000000" pitchFamily="50" charset="-128"/>
                <a:ea typeface="BIZ UDPゴシック"/>
              </a:rPr>
              <a:t>い。</a:t>
            </a:r>
            <a:endParaRPr kumimoji="1" lang="en-US" altLang="ja-JP" sz="1100" dirty="0">
              <a:latin typeface="BIZ UDPゴシック" panose="020B0400000000000000" pitchFamily="50" charset="-128"/>
              <a:ea typeface="BIZ UDPゴシック"/>
            </a:endParaRPr>
          </a:p>
          <a:p>
            <a:pPr marL="0" indent="0">
              <a:buNone/>
            </a:pPr>
            <a:endParaRPr lang="en-US" altLang="ja-JP" sz="1100">
              <a:latin typeface="BIZ UDPゴシック" panose="020B0400000000000000" pitchFamily="50" charset="-128"/>
              <a:ea typeface="BIZ UDPゴシック" panose="020B0400000000000000" pitchFamily="50" charset="-128"/>
            </a:endParaRPr>
          </a:p>
          <a:p>
            <a:pPr marL="457200" indent="-457200">
              <a:buFont typeface="+mj-ea"/>
              <a:buAutoNum type="circleNumDbPlain"/>
            </a:pPr>
            <a:r>
              <a:rPr kumimoji="1" lang="ja-JP" altLang="en-US" sz="1100">
                <a:latin typeface="BIZ UDPゴシック" panose="020B0400000000000000" pitchFamily="50" charset="-128"/>
                <a:ea typeface="BIZ UDPゴシック"/>
              </a:rPr>
              <a:t>事業の背景</a:t>
            </a:r>
            <a:r>
              <a:rPr lang="ja-JP" altLang="en-US" sz="1100">
                <a:latin typeface="BIZ UDPゴシック" panose="020B0400000000000000" pitchFamily="50" charset="-128"/>
                <a:ea typeface="BIZ UDPゴシック"/>
              </a:rPr>
              <a:t>、社会課題（当該課題に関する行政の取組状況や関連制度についても記載）</a:t>
            </a:r>
            <a:endParaRPr lang="en-US" altLang="ja-JP" sz="1100">
              <a:latin typeface="BIZ UDPゴシック" panose="020B0400000000000000" pitchFamily="50" charset="-128"/>
              <a:ea typeface="BIZ UDPゴシック"/>
            </a:endParaRPr>
          </a:p>
          <a:p>
            <a:pPr marL="457200" indent="-457200">
              <a:buFont typeface="+mj-ea"/>
              <a:buAutoNum type="circleNumDbPlain"/>
            </a:pPr>
            <a:r>
              <a:rPr kumimoji="1" lang="ja-JP" altLang="en-US" sz="1100" dirty="0">
                <a:latin typeface="BIZ UDPゴシック" panose="020B0400000000000000" pitchFamily="50" charset="-128"/>
                <a:ea typeface="BIZ UDPゴシック"/>
              </a:rPr>
              <a:t>事業の</a:t>
            </a:r>
            <a:r>
              <a:rPr lang="ja-JP" altLang="en-US" sz="1100" dirty="0">
                <a:latin typeface="BIZ UDPゴシック" panose="020B0400000000000000" pitchFamily="50" charset="-128"/>
                <a:ea typeface="BIZ UDPゴシック"/>
              </a:rPr>
              <a:t>実施体制、関係者、相関図</a:t>
            </a:r>
            <a:endParaRPr lang="en-US" altLang="ja-JP" sz="1100" dirty="0">
              <a:latin typeface="BIZ UDPゴシック" panose="020B0400000000000000" pitchFamily="50" charset="-128"/>
              <a:ea typeface="BIZ UDPゴシック"/>
            </a:endParaRPr>
          </a:p>
          <a:p>
            <a:pPr marL="457200" indent="-457200">
              <a:buFont typeface="+mj-ea"/>
              <a:buAutoNum type="circleNumDbPlain"/>
            </a:pPr>
            <a:r>
              <a:rPr lang="ja-JP" altLang="en-US" sz="1100" dirty="0">
                <a:latin typeface="BIZ UDPゴシック" panose="020B0400000000000000" pitchFamily="50" charset="-128"/>
                <a:ea typeface="BIZ UDPゴシック"/>
              </a:rPr>
              <a:t>事業概要、</a:t>
            </a:r>
            <a:r>
              <a:rPr lang="ja-JP" sz="1100" dirty="0">
                <a:latin typeface="BIZ UDPゴシック" panose="020B0400000000000000" pitchFamily="50" charset="-128"/>
                <a:ea typeface="BIZ UDPゴシック"/>
              </a:rPr>
              <a:t>事業スキーム、ロジックモデル等</a:t>
            </a:r>
            <a:endParaRPr lang="ja-JP" sz="1100" dirty="0">
              <a:ea typeface="BIZ UDPゴシック"/>
              <a:cs typeface="Calibri" panose="020F0502020204030204"/>
            </a:endParaRPr>
          </a:p>
          <a:p>
            <a:pPr marL="457200" indent="-457200">
              <a:buAutoNum type="circleNumDbPlain"/>
            </a:pPr>
            <a:r>
              <a:rPr lang="ja-JP" altLang="en-US" sz="1100">
                <a:latin typeface="BIZ UDPゴシック" panose="020B0400000000000000" pitchFamily="50" charset="-128"/>
                <a:ea typeface="BIZ UDPゴシック"/>
              </a:rPr>
              <a:t>（過去申請事業と同一、または類似内容の場合）過去申請事業との相違点、変更点、相違点　</a:t>
            </a:r>
            <a:r>
              <a:rPr lang="ja-JP" altLang="en-US" sz="1100" dirty="0">
                <a:ea typeface="BIZ UDPゴシック"/>
                <a:cs typeface="+mn-lt"/>
              </a:rPr>
              <a:t>　　　　　　　</a:t>
            </a:r>
            <a:br>
              <a:rPr lang="ja-JP" altLang="en-US" sz="1100" dirty="0">
                <a:ea typeface="BIZ UDPゴシック"/>
                <a:cs typeface="+mn-lt"/>
              </a:rPr>
            </a:br>
            <a:br>
              <a:rPr lang="ja-JP" altLang="en-US" sz="1100" dirty="0">
                <a:ea typeface="BIZ UDPゴシック"/>
                <a:cs typeface="+mn-lt"/>
              </a:rPr>
            </a:br>
            <a:r>
              <a:rPr lang="ja-JP" altLang="en-US" sz="1100">
                <a:ea typeface="BIZ UDPゴシック"/>
                <a:cs typeface="+mn-lt"/>
              </a:rPr>
              <a:t>※過去申請・未採択事業の場合はこれまでの申請内容との変更点を、過去採択事業と類似内容の場合は新規性やこれまでの成果の活用予定等について具体的に説明してください。</a:t>
            </a:r>
            <a:endParaRPr lang="ja-JP" altLang="en-US" sz="1100" dirty="0">
              <a:ea typeface="BIZ UDPゴシック"/>
              <a:cs typeface="+mn-lt"/>
            </a:endParaRPr>
          </a:p>
          <a:p>
            <a:pPr marL="457200" indent="-457200">
              <a:buFont typeface="+mj-ea"/>
              <a:buAutoNum type="circleNumDbPlain"/>
            </a:pPr>
            <a:r>
              <a:rPr lang="ja-JP" altLang="en-US" sz="1100" dirty="0">
                <a:latin typeface="BIZ UDPゴシック" panose="020B0400000000000000" pitchFamily="50" charset="-128"/>
                <a:ea typeface="BIZ UDPゴシック"/>
              </a:rPr>
              <a:t>資金分配団体の事業経費イメージ</a:t>
            </a:r>
            <a:endParaRPr lang="en-US" altLang="ja-JP" sz="1100" dirty="0">
              <a:latin typeface="BIZ UDPゴシック" panose="020B0400000000000000" pitchFamily="50" charset="-128"/>
              <a:ea typeface="BIZ UDPゴシック"/>
            </a:endParaRPr>
          </a:p>
          <a:p>
            <a:pPr marL="457200" indent="-457200">
              <a:buAutoNum type="circleNumDbPlain"/>
            </a:pPr>
            <a:r>
              <a:rPr lang="ja-JP" altLang="en-US" sz="1100" dirty="0">
                <a:latin typeface="BIZ UDPゴシック" panose="020B0400000000000000" pitchFamily="50" charset="-128"/>
                <a:ea typeface="BIZ UDPゴシック"/>
              </a:rPr>
              <a:t>実行団体の公募イメージ（対象地域、実行団体数、団体要件、</a:t>
            </a:r>
            <a:r>
              <a:rPr lang="ja-JP" sz="1100" dirty="0">
                <a:latin typeface="BIZ UDPゴシック" panose="020B0400000000000000" pitchFamily="50" charset="-128"/>
                <a:ea typeface="BIZ UDPゴシック"/>
              </a:rPr>
              <a:t>実行団体への助成額</a:t>
            </a:r>
            <a:r>
              <a:rPr lang="ja-JP" altLang="en-US" sz="1100" dirty="0">
                <a:latin typeface="BIZ UDPゴシック" panose="020B0400000000000000" pitchFamily="50" charset="-128"/>
                <a:ea typeface="BIZ UDPゴシック"/>
              </a:rPr>
              <a:t>）</a:t>
            </a:r>
            <a:endParaRPr lang="en-US" altLang="ja-JP" sz="1100" dirty="0">
              <a:latin typeface="BIZ UDPゴシック" panose="020B0400000000000000" pitchFamily="50" charset="-128"/>
              <a:ea typeface="BIZ UDPゴシック"/>
            </a:endParaRPr>
          </a:p>
          <a:p>
            <a:pPr marL="457200" indent="-457200">
              <a:buAutoNum type="circleNumDbPlain"/>
            </a:pPr>
            <a:r>
              <a:rPr lang="ja-JP" altLang="en-US" sz="1100" dirty="0">
                <a:latin typeface="BIZ UDPゴシック" panose="020B0400000000000000" pitchFamily="50" charset="-128"/>
                <a:ea typeface="BIZ UDPゴシック"/>
              </a:rPr>
              <a:t>実行団体の助成金使途イメージ（一つの実行団体への助成額における支出想定）</a:t>
            </a:r>
            <a:endParaRPr lang="en-US" altLang="ja-JP" sz="1100" dirty="0">
              <a:latin typeface="BIZ UDPゴシック" panose="020B0400000000000000" pitchFamily="50" charset="-128"/>
              <a:ea typeface="BIZ UDPゴシック"/>
            </a:endParaRPr>
          </a:p>
          <a:p>
            <a:pPr marL="457200" indent="-457200">
              <a:buAutoNum type="circleNumDbPlain"/>
            </a:pPr>
            <a:r>
              <a:rPr lang="ja-JP" altLang="en-US" sz="1100">
                <a:latin typeface="BIZ UDPゴシック" panose="020B0400000000000000" pitchFamily="50" charset="-128"/>
                <a:ea typeface="BIZ UDPゴシック"/>
              </a:rPr>
              <a:t>（助成額の目安を超過する場合）目安額を超過する理由とその効果　※通常枠のみ</a:t>
            </a:r>
            <a:r>
              <a:rPr lang="ja-JP" altLang="en-US" sz="1100" dirty="0">
                <a:ea typeface="BIZ UDPゴシック"/>
                <a:cs typeface="+mn-lt"/>
              </a:rPr>
              <a:t>　　　　　　　</a:t>
            </a:r>
            <a:br>
              <a:rPr lang="ja-JP" altLang="en-US" sz="1100" dirty="0">
                <a:ea typeface="BIZ UDPゴシック"/>
                <a:cs typeface="+mn-lt"/>
              </a:rPr>
            </a:br>
            <a:br>
              <a:rPr lang="ja-JP" altLang="en-US" sz="1100" dirty="0">
                <a:ea typeface="BIZ UDPゴシック"/>
                <a:cs typeface="+mn-lt"/>
              </a:rPr>
            </a:br>
            <a:r>
              <a:rPr lang="en-US" altLang="ja-JP" sz="1050">
                <a:ea typeface="Calibri"/>
                <a:cs typeface="+mn-lt"/>
              </a:rPr>
              <a:t>※</a:t>
            </a:r>
            <a:r>
              <a:rPr lang="ja-JP" sz="1050">
                <a:ea typeface="BIZ UDPゴシック"/>
                <a:cs typeface="+mn-lt"/>
              </a:rPr>
              <a:t>なぜ目安額を超え</a:t>
            </a:r>
            <a:r>
              <a:rPr lang="ja-JP" altLang="en-US" sz="1050">
                <a:ea typeface="BIZ UDPゴシック"/>
                <a:cs typeface="+mn-lt"/>
              </a:rPr>
              <a:t>た</a:t>
            </a:r>
            <a:r>
              <a:rPr lang="ja-JP" sz="1050">
                <a:ea typeface="BIZ UDPゴシック"/>
                <a:cs typeface="+mn-lt"/>
              </a:rPr>
              <a:t>申請が必要か、その具体的な理由と、超過により期待</a:t>
            </a:r>
            <a:r>
              <a:rPr lang="ja-JP" altLang="en-US" sz="1050">
                <a:ea typeface="BIZ UDPゴシック"/>
                <a:cs typeface="+mn-lt"/>
              </a:rPr>
              <a:t>す</a:t>
            </a:r>
            <a:r>
              <a:rPr lang="ja-JP" sz="1050">
                <a:ea typeface="BIZ UDPゴシック"/>
                <a:cs typeface="+mn-lt"/>
              </a:rPr>
              <a:t>る成果や効果を明確に記載してください。</a:t>
            </a:r>
            <a:br>
              <a:rPr lang="ja-JP" altLang="en-US" sz="1050" dirty="0">
                <a:ea typeface="BIZ UDPゴシック"/>
                <a:cs typeface="+mn-lt"/>
              </a:rPr>
            </a:br>
            <a:r>
              <a:rPr lang="ja-JP" sz="1050">
                <a:ea typeface="BIZ UDPゴシック"/>
                <a:cs typeface="+mn-lt"/>
              </a:rPr>
              <a:t>※目安額については公募要領</a:t>
            </a:r>
            <a:r>
              <a:rPr lang="ja-JP" altLang="en-US" sz="1050">
                <a:ea typeface="BIZ UDPゴシック"/>
                <a:cs typeface="+mn-lt"/>
              </a:rPr>
              <a:t>「</a:t>
            </a:r>
            <a:r>
              <a:rPr lang="en-US" altLang="ja-JP" sz="1050">
                <a:ea typeface="BIZ UDPゴシック"/>
                <a:cs typeface="+mn-lt"/>
              </a:rPr>
              <a:t>2</a:t>
            </a:r>
            <a:r>
              <a:rPr lang="ja-JP" altLang="en-US" sz="1050">
                <a:ea typeface="BIZ UDPゴシック"/>
                <a:cs typeface="+mn-lt"/>
              </a:rPr>
              <a:t>章助成対象となる事業」 内の 「</a:t>
            </a:r>
            <a:r>
              <a:rPr lang="ja-JP" sz="1050">
                <a:ea typeface="BIZ UDPゴシック"/>
                <a:cs typeface="+mn-lt"/>
              </a:rPr>
              <a:t>02助成対象事業</a:t>
            </a:r>
            <a:r>
              <a:rPr lang="ja-JP" altLang="en-US" sz="1050">
                <a:ea typeface="BIZ UDPゴシック"/>
                <a:cs typeface="+mn-lt"/>
              </a:rPr>
              <a:t>」</a:t>
            </a:r>
            <a:r>
              <a:rPr lang="ja-JP" sz="1050">
                <a:ea typeface="BIZ UDPゴシック"/>
                <a:cs typeface="+mn-lt"/>
              </a:rPr>
              <a:t>または</a:t>
            </a:r>
            <a:r>
              <a:rPr lang="ja-JP" altLang="en-US" sz="1050" dirty="0">
                <a:ea typeface="BIZ UDPゴシック"/>
                <a:cs typeface="+mn-lt"/>
              </a:rPr>
              <a:t>「</a:t>
            </a:r>
            <a:r>
              <a:rPr lang="ja-JP" sz="1050" dirty="0">
                <a:ea typeface="BIZ UDPゴシック"/>
                <a:cs typeface="+mn-lt"/>
                <a:hlinkClick r:id="rId2">
                  <a:extLst>
                    <a:ext uri="{A12FA001-AC4F-418D-AE19-62706E023703}">
                      <ahyp:hlinkClr xmlns:ahyp="http://schemas.microsoft.com/office/drawing/2018/hyperlinkcolor" val="tx"/>
                    </a:ext>
                  </a:extLst>
                </a:hlinkClick>
              </a:rPr>
              <a:t>休</a:t>
            </a:r>
            <a:r>
              <a:rPr lang="ja-JP" altLang="en-US" sz="1050" dirty="0">
                <a:ea typeface="BIZ UDPゴシック"/>
                <a:cs typeface="+mn-lt"/>
                <a:hlinkClick r:id="rId2">
                  <a:extLst>
                    <a:ext uri="{A12FA001-AC4F-418D-AE19-62706E023703}">
                      <ahyp:hlinkClr xmlns:ahyp="http://schemas.microsoft.com/office/drawing/2018/hyperlinkcolor" val="tx"/>
                    </a:ext>
                  </a:extLst>
                </a:hlinkClick>
              </a:rPr>
              <a:t>眠預金活用</a:t>
            </a:r>
            <a:r>
              <a:rPr lang="ja-JP" sz="1050" dirty="0">
                <a:ea typeface="BIZ UDPゴシック"/>
                <a:cs typeface="+mn-lt"/>
                <a:hlinkClick r:id="rId2">
                  <a:extLst>
                    <a:ext uri="{A12FA001-AC4F-418D-AE19-62706E023703}">
                      <ahyp:hlinkClr xmlns:ahyp="http://schemas.microsoft.com/office/drawing/2018/hyperlinkcolor" val="tx"/>
                    </a:ext>
                  </a:extLst>
                </a:hlinkClick>
              </a:rPr>
              <a:t>プラ</a:t>
            </a:r>
            <a:r>
              <a:rPr lang="ja-JP" altLang="en-US" sz="1050" dirty="0">
                <a:ea typeface="BIZ UDPゴシック"/>
                <a:cs typeface="+mn-lt"/>
                <a:hlinkClick r:id="rId2">
                  <a:extLst>
                    <a:ext uri="{A12FA001-AC4F-418D-AE19-62706E023703}">
                      <ahyp:hlinkClr xmlns:ahyp="http://schemas.microsoft.com/office/drawing/2018/hyperlinkcolor" val="tx"/>
                    </a:ext>
                  </a:extLst>
                </a:hlinkClick>
              </a:rPr>
              <a:t>ットフォーム</a:t>
            </a:r>
            <a:r>
              <a:rPr lang="ja-JP" sz="1050" dirty="0">
                <a:ea typeface="BIZ UDPゴシック"/>
                <a:cs typeface="+mn-lt"/>
                <a:hlinkClick r:id="rId2">
                  <a:extLst>
                    <a:ext uri="{A12FA001-AC4F-418D-AE19-62706E023703}">
                      <ahyp:hlinkClr xmlns:ahyp="http://schemas.microsoft.com/office/drawing/2018/hyperlinkcolor" val="tx"/>
                    </a:ext>
                  </a:extLst>
                </a:hlinkClick>
              </a:rPr>
              <a:t>公募ページ</a:t>
            </a:r>
            <a:r>
              <a:rPr lang="ja-JP" altLang="en-US" sz="1050">
                <a:ea typeface="BIZ UDPゴシック"/>
                <a:cs typeface="+mn-lt"/>
              </a:rPr>
              <a:t>」をご</a:t>
            </a:r>
            <a:r>
              <a:rPr lang="ja-JP" sz="1050">
                <a:ea typeface="BIZ UDPゴシック"/>
                <a:cs typeface="+mn-lt"/>
              </a:rPr>
              <a:t>参照</a:t>
            </a:r>
            <a:r>
              <a:rPr lang="ja-JP" altLang="en-US" sz="1050">
                <a:ea typeface="BIZ UDPゴシック"/>
                <a:cs typeface="+mn-lt"/>
              </a:rPr>
              <a:t>ください。</a:t>
            </a:r>
            <a:r>
              <a:rPr lang="ja-JP" sz="1050" dirty="0">
                <a:ea typeface="BIZ UDPゴシック"/>
                <a:cs typeface="+mn-lt"/>
              </a:rPr>
              <a:t> </a:t>
            </a:r>
            <a:endParaRPr lang="en-US" altLang="ja-JP" sz="1050">
              <a:ea typeface="BIZ UDPゴシック"/>
              <a:cs typeface="+mn-lt"/>
            </a:endParaRPr>
          </a:p>
          <a:p>
            <a:pPr marL="457200" indent="-457200">
              <a:buAutoNum type="circleNumDbPlain"/>
            </a:pPr>
            <a:r>
              <a:rPr lang="ja-JP" altLang="en-US" sz="1100">
                <a:latin typeface="BIZ UDPゴシック" panose="020B0400000000000000" pitchFamily="50" charset="-128"/>
                <a:ea typeface="BIZ UDPゴシック"/>
              </a:rPr>
              <a:t>（複数事業を申請する場合）</a:t>
            </a:r>
            <a:r>
              <a:rPr lang="ja-JP" altLang="en-US" sz="1100">
                <a:ea typeface="BIZ UDPゴシック"/>
                <a:cs typeface="+mn-lt"/>
              </a:rPr>
              <a:t>申請事業の優先順位を記載。あわせて、同時に複数事業が採択された場合に、どのように体制を整え、人員をどの程度確保できるのか（役割分担、専任・兼任の割合など）を具体的に説明してください。</a:t>
            </a:r>
            <a:br>
              <a:rPr lang="ja-JP" altLang="en-US" sz="1100" dirty="0">
                <a:ea typeface="BIZ UDPゴシック"/>
                <a:cs typeface="+mn-lt"/>
              </a:rPr>
            </a:br>
            <a:endParaRPr lang="en-US" altLang="en-US" sz="1100">
              <a:latin typeface="BIZ UDPゴシック" panose="020B0400000000000000" pitchFamily="50" charset="-128"/>
              <a:ea typeface="BIZ UDPゴシック"/>
            </a:endParaRPr>
          </a:p>
          <a:p>
            <a:pPr marL="0" indent="0">
              <a:buNone/>
            </a:pPr>
            <a:r>
              <a:rPr kumimoji="1" lang="en-US" altLang="ja-JP" sz="1100" dirty="0">
                <a:latin typeface="BIZ UDPゴシック" panose="020B0400000000000000" pitchFamily="50" charset="-128"/>
                <a:ea typeface="BIZ UDPゴシック"/>
              </a:rPr>
              <a:t>※</a:t>
            </a:r>
            <a:r>
              <a:rPr kumimoji="1" lang="ja-JP" altLang="en-US" sz="1100" dirty="0">
                <a:latin typeface="BIZ UDPゴシック" panose="020B0400000000000000" pitchFamily="50" charset="-128"/>
                <a:ea typeface="BIZ UDPゴシック"/>
              </a:rPr>
              <a:t>本資料は</a:t>
            </a:r>
            <a:r>
              <a:rPr kumimoji="1" lang="en-US" altLang="ja-JP" sz="1100" dirty="0">
                <a:latin typeface="BIZ UDPゴシック" panose="020B0400000000000000" pitchFamily="50" charset="-128"/>
                <a:ea typeface="BIZ UDPゴシック"/>
              </a:rPr>
              <a:t>PDF</a:t>
            </a:r>
            <a:r>
              <a:rPr kumimoji="1" lang="ja-JP" altLang="en-US" sz="1100" dirty="0">
                <a:latin typeface="BIZ UDPゴシック" panose="020B0400000000000000" pitchFamily="50" charset="-128"/>
                <a:ea typeface="BIZ UDPゴシック"/>
              </a:rPr>
              <a:t>形式でご提出ください。なお、本資料は参考資料として提出いただくため</a:t>
            </a:r>
            <a:r>
              <a:rPr lang="ja-JP" altLang="en-US" sz="1100" dirty="0">
                <a:latin typeface="BIZ UDPゴシック" panose="020B0400000000000000" pitchFamily="50" charset="-128"/>
                <a:ea typeface="BIZ UDPゴシック"/>
              </a:rPr>
              <a:t>、</a:t>
            </a:r>
            <a:r>
              <a:rPr kumimoji="1" lang="ja-JP" altLang="en-US" sz="1100" dirty="0">
                <a:latin typeface="BIZ UDPゴシック" panose="020B0400000000000000" pitchFamily="50" charset="-128"/>
                <a:ea typeface="BIZ UDPゴシック"/>
              </a:rPr>
              <a:t>情報公開の対象外です。</a:t>
            </a:r>
            <a:br>
              <a:rPr lang="ja-JP" altLang="en-US" sz="1100" dirty="0">
                <a:latin typeface="BIZ UDPゴシック" panose="020B0400000000000000" pitchFamily="50" charset="-128"/>
                <a:ea typeface="BIZ UDPゴシック"/>
              </a:rPr>
            </a:br>
            <a:r>
              <a:rPr lang="en-US" altLang="ja-JP" sz="1100" dirty="0">
                <a:latin typeface="BIZ UDPゴシック" panose="020B0400000000000000" pitchFamily="50" charset="-128"/>
                <a:ea typeface="BIZ UDPゴシック"/>
              </a:rPr>
              <a:t>※</a:t>
            </a:r>
            <a:r>
              <a:rPr lang="ja-JP" altLang="en-US" sz="1100" dirty="0">
                <a:latin typeface="BIZ UDPゴシック" panose="020B0400000000000000" pitchFamily="50" charset="-128"/>
                <a:ea typeface="BIZ UDPゴシック"/>
              </a:rPr>
              <a:t>申請団体面談実施時には</a:t>
            </a:r>
            <a:r>
              <a:rPr lang="ja-JP" altLang="ja-JP" sz="1100" dirty="0">
                <a:effectLst/>
                <a:latin typeface="BIZ UDPゴシック" panose="020B0400000000000000" pitchFamily="50" charset="-128"/>
                <a:ea typeface="BIZ UDPゴシック"/>
                <a:cs typeface="Times New Roman (本文のフォント - コンプレ"/>
              </a:rPr>
              <a:t>本資料を</a:t>
            </a:r>
            <a:r>
              <a:rPr lang="ja-JP" altLang="en-US" sz="1100" dirty="0">
                <a:effectLst/>
                <a:latin typeface="BIZ UDPゴシック" panose="020B0400000000000000" pitchFamily="50" charset="-128"/>
                <a:ea typeface="BIZ UDPゴシック"/>
                <a:cs typeface="Times New Roman (本文のフォント - コンプレ"/>
              </a:rPr>
              <a:t>用いてご説明ください。</a:t>
            </a:r>
            <a:br>
              <a:rPr lang="ja-JP" altLang="en-US" sz="1100" dirty="0">
                <a:latin typeface="BIZ UDPゴシック" panose="020B0400000000000000" pitchFamily="50" charset="-128"/>
                <a:ea typeface="BIZ UDPゴシック"/>
              </a:rPr>
            </a:br>
            <a:r>
              <a:rPr lang="ja-JP" altLang="en-US" sz="1100" dirty="0">
                <a:latin typeface="BIZ UDPゴシック" panose="020B0400000000000000" pitchFamily="50" charset="-128"/>
                <a:ea typeface="BIZ UDPゴシック"/>
              </a:rPr>
              <a:t>※提出後の差し替えはできません。</a:t>
            </a:r>
            <a:endParaRPr lang="ja-JP" altLang="en-US" sz="11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37436878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0</TotalTime>
  <Words>392</Words>
  <Application>Microsoft Office PowerPoint</Application>
  <PresentationFormat>画面に合わせる (4:3)</PresentationFormat>
  <Paragraphs>13</Paragraphs>
  <Slides>1</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BIZ UDPゴシック</vt:lpstr>
      <vt:lpstr>Arial</vt:lpstr>
      <vt:lpstr>Calibri</vt:lpstr>
      <vt:lpstr>Calibri Light</vt:lpstr>
      <vt:lpstr>Office テーマ</vt:lpstr>
      <vt:lpstr>01-1　事業計画書補足資料について</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2026-04-02T01:47:18Z</dcterms:created>
  <dcterms:modified xsi:type="dcterms:W3CDTF">2026-04-02T01:47:23Z</dcterms:modified>
</cp:coreProperties>
</file>