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60" r:id="rId1"/>
  </p:sldMasterIdLst>
  <p:sldIdLst>
    <p:sldId id="269" r:id="rId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7223E9F-8EE1-2AAB-0E60-D7D28D703C4D}" v="4" dt="2025-10-01T04:20:59.419"/>
    <p1510:client id="{66DB9982-73FA-D180-8E59-0F8C1C9A04E1}" v="4" dt="2025-09-30T03:23:34.078"/>
    <p1510:client id="{A9189D9C-264F-5BB2-F29D-4A640D1C2217}" v="12" dt="2025-09-30T02:37:09.936"/>
    <p1510:client id="{B38F4846-E945-A14B-CD89-68590D8BE884}" v="3" dt="2025-09-29T09:44:46.548"/>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50" d="100"/>
          <a:sy n="150" d="100"/>
        </p:scale>
        <p:origin x="2094" y="12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7" Type="http://schemas.microsoft.com/office/2015/10/relationships/revisionInfo" Target="revisionInfo.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2025/10/1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415448671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2025/10/1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78643706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2025/10/1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5666633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2025/10/1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285467092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864EE66F-B352-4A96-AFBA-0D892840BDE4}" type="datetimeFigureOut">
              <a:rPr kumimoji="1" lang="ja-JP" altLang="en-US" smtClean="0"/>
              <a:t>2025/10/1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93972497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5" name="Date Placeholder 4"/>
          <p:cNvSpPr>
            <a:spLocks noGrp="1"/>
          </p:cNvSpPr>
          <p:nvPr>
            <p:ph type="dt" sz="half" idx="10"/>
          </p:nvPr>
        </p:nvSpPr>
        <p:spPr/>
        <p:txBody>
          <a:bodyPr/>
          <a:lstStyle/>
          <a:p>
            <a:fld id="{864EE66F-B352-4A96-AFBA-0D892840BDE4}" type="datetimeFigureOut">
              <a:rPr kumimoji="1" lang="ja-JP" altLang="en-US" smtClean="0"/>
              <a:t>2025/10/1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38125236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7" name="Date Placeholder 6"/>
          <p:cNvSpPr>
            <a:spLocks noGrp="1"/>
          </p:cNvSpPr>
          <p:nvPr>
            <p:ph type="dt" sz="half" idx="10"/>
          </p:nvPr>
        </p:nvSpPr>
        <p:spPr/>
        <p:txBody>
          <a:bodyPr/>
          <a:lstStyle/>
          <a:p>
            <a:fld id="{864EE66F-B352-4A96-AFBA-0D892840BDE4}" type="datetimeFigureOut">
              <a:rPr kumimoji="1" lang="ja-JP" altLang="en-US" smtClean="0"/>
              <a:t>2025/10/1</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76188560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Date Placeholder 2"/>
          <p:cNvSpPr>
            <a:spLocks noGrp="1"/>
          </p:cNvSpPr>
          <p:nvPr>
            <p:ph type="dt" sz="half" idx="10"/>
          </p:nvPr>
        </p:nvSpPr>
        <p:spPr/>
        <p:txBody>
          <a:bodyPr/>
          <a:lstStyle/>
          <a:p>
            <a:fld id="{864EE66F-B352-4A96-AFBA-0D892840BDE4}" type="datetimeFigureOut">
              <a:rPr kumimoji="1" lang="ja-JP" altLang="en-US" smtClean="0"/>
              <a:t>2025/10/1</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8355745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64EE66F-B352-4A96-AFBA-0D892840BDE4}" type="datetimeFigureOut">
              <a:rPr kumimoji="1" lang="ja-JP" altLang="en-US" smtClean="0"/>
              <a:t>2025/10/1</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35892710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64EE66F-B352-4A96-AFBA-0D892840BDE4}" type="datetimeFigureOut">
              <a:rPr kumimoji="1" lang="ja-JP" altLang="en-US" smtClean="0"/>
              <a:t>2025/10/1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325683532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64EE66F-B352-4A96-AFBA-0D892840BDE4}" type="datetimeFigureOut">
              <a:rPr kumimoji="1" lang="ja-JP" altLang="en-US" smtClean="0"/>
              <a:t>2025/10/1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10373706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64EE66F-B352-4A96-AFBA-0D892840BDE4}" type="datetimeFigureOut">
              <a:rPr kumimoji="1" lang="ja-JP" altLang="en-US" smtClean="0"/>
              <a:t>2025/10/1</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EC20D1A-350A-40AE-A90F-480E2B9D00AB}" type="slidenum">
              <a:rPr kumimoji="1" lang="ja-JP" altLang="en-US" smtClean="0"/>
              <a:t>‹#›</a:t>
            </a:fld>
            <a:endParaRPr kumimoji="1" lang="ja-JP" altLang="en-US"/>
          </a:p>
        </p:txBody>
      </p:sp>
    </p:spTree>
    <p:extLst>
      <p:ext uri="{BB962C8B-B14F-4D97-AF65-F5344CB8AC3E}">
        <p14:creationId xmlns:p14="http://schemas.microsoft.com/office/powerpoint/2010/main" val="293137806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997C7A4-2010-02DC-B9C7-C674F94A8BEE}"/>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5CEF0B94-6288-1AA5-F02B-8191ABFAA911}"/>
              </a:ext>
            </a:extLst>
          </p:cNvPr>
          <p:cNvSpPr>
            <a:spLocks noGrp="1"/>
          </p:cNvSpPr>
          <p:nvPr>
            <p:ph type="title"/>
          </p:nvPr>
        </p:nvSpPr>
        <p:spPr>
          <a:xfrm>
            <a:off x="628650" y="130630"/>
            <a:ext cx="7886700" cy="1371600"/>
          </a:xfrm>
        </p:spPr>
        <p:txBody>
          <a:bodyPr>
            <a:normAutofit/>
          </a:bodyPr>
          <a:lstStyle/>
          <a:p>
            <a:r>
              <a:rPr lang="en-US" altLang="ja-JP" sz="3200">
                <a:latin typeface="BIZ UDPゴシック"/>
                <a:ea typeface="BIZ UDPゴシック"/>
              </a:rPr>
              <a:t>0３</a:t>
            </a:r>
            <a:r>
              <a:rPr kumimoji="1" lang="ja-JP" altLang="en-US" sz="3200">
                <a:latin typeface="BIZ UDPゴシック"/>
                <a:ea typeface="BIZ UDPゴシック"/>
              </a:rPr>
              <a:t>　</a:t>
            </a:r>
            <a:r>
              <a:rPr lang="ja-JP" altLang="en-US" sz="3200">
                <a:latin typeface="BIZ UDPゴシック"/>
                <a:ea typeface="BIZ UDPゴシック"/>
              </a:rPr>
              <a:t>コンソーシアム説明資料</a:t>
            </a:r>
            <a:r>
              <a:rPr kumimoji="1" lang="ja-JP" altLang="en-US" sz="3200">
                <a:latin typeface="BIZ UDPゴシック"/>
                <a:ea typeface="BIZ UDPゴシック"/>
              </a:rPr>
              <a:t>について</a:t>
            </a:r>
            <a:endParaRPr lang="ja-JP" altLang="en-US" sz="3200">
              <a:latin typeface="BIZ UDPゴシック"/>
              <a:ea typeface="BIZ UDPゴシック"/>
            </a:endParaRPr>
          </a:p>
        </p:txBody>
      </p:sp>
      <p:sp>
        <p:nvSpPr>
          <p:cNvPr id="3" name="コンテンツ プレースホルダー 2">
            <a:extLst>
              <a:ext uri="{FF2B5EF4-FFF2-40B4-BE49-F238E27FC236}">
                <a16:creationId xmlns:a16="http://schemas.microsoft.com/office/drawing/2014/main" id="{F4A036B1-3966-E8A0-B323-9EB20DD3B91A}"/>
              </a:ext>
            </a:extLst>
          </p:cNvPr>
          <p:cNvSpPr>
            <a:spLocks noGrp="1"/>
          </p:cNvSpPr>
          <p:nvPr>
            <p:ph idx="1"/>
          </p:nvPr>
        </p:nvSpPr>
        <p:spPr>
          <a:xfrm>
            <a:off x="402420" y="1390959"/>
            <a:ext cx="8565302" cy="3398959"/>
          </a:xfrm>
        </p:spPr>
        <p:txBody>
          <a:bodyPr vert="horz" lIns="91440" tIns="45720" rIns="91440" bIns="45720" rtlCol="0" anchor="t">
            <a:noAutofit/>
          </a:bodyPr>
          <a:lstStyle/>
          <a:p>
            <a:pPr>
              <a:buNone/>
            </a:pPr>
            <a:r>
              <a:rPr lang="ja-JP" sz="1100" dirty="0">
                <a:latin typeface="BIZ UDPゴシック" panose="020B0400000000000000" pitchFamily="50" charset="-128"/>
                <a:ea typeface="BIZ UDPゴシック" panose="020B0400000000000000" pitchFamily="50" charset="-128"/>
                <a:cs typeface="Calibri"/>
              </a:rPr>
              <a:t>コンソーシアムの詳細は「コンソーシアムでの申請について」を参照し、</a:t>
            </a:r>
            <a:r>
              <a:rPr lang="ja-JP" altLang="en-US" sz="1100" dirty="0">
                <a:latin typeface="BIZ UDPゴシック" panose="020B0400000000000000" pitchFamily="50" charset="-128"/>
                <a:ea typeface="BIZ UDPゴシック" panose="020B0400000000000000" pitchFamily="50" charset="-128"/>
              </a:rPr>
              <a:t>説明資料</a:t>
            </a:r>
            <a:r>
              <a:rPr lang="ja-JP" sz="1100" dirty="0">
                <a:latin typeface="BIZ UDPゴシック" panose="020B0400000000000000" pitchFamily="50" charset="-128"/>
                <a:ea typeface="BIZ UDPゴシック" panose="020B0400000000000000" pitchFamily="50" charset="-128"/>
              </a:rPr>
              <a:t>には以下の情報等</a:t>
            </a:r>
            <a:r>
              <a:rPr lang="ja-JP" altLang="en-US" sz="1100" dirty="0">
                <a:latin typeface="BIZ UDPゴシック" panose="020B0400000000000000" pitchFamily="50" charset="-128"/>
                <a:ea typeface="BIZ UDPゴシック" panose="020B0400000000000000" pitchFamily="50" charset="-128"/>
              </a:rPr>
              <a:t>を</a:t>
            </a:r>
            <a:r>
              <a:rPr lang="ja-JP" sz="1100" dirty="0">
                <a:latin typeface="BIZ UDPゴシック" panose="020B0400000000000000" pitchFamily="50" charset="-128"/>
                <a:ea typeface="BIZ UDPゴシック" panose="020B0400000000000000" pitchFamily="50" charset="-128"/>
              </a:rPr>
              <a:t>含め記載してください。</a:t>
            </a:r>
            <a:endParaRPr lang="ja-JP" sz="1100" dirty="0">
              <a:latin typeface="BIZ UDPゴシック" panose="020B0400000000000000" pitchFamily="50" charset="-128"/>
              <a:ea typeface="BIZ UDPゴシック" panose="020B0400000000000000" pitchFamily="50" charset="-128"/>
              <a:cs typeface="Calibri"/>
            </a:endParaRPr>
          </a:p>
          <a:p>
            <a:pPr marL="0" indent="0">
              <a:buNone/>
            </a:pPr>
            <a:endParaRPr lang="ja-JP" altLang="en-US" sz="1100" dirty="0">
              <a:latin typeface="BIZ UDPゴシック" panose="020B0400000000000000" pitchFamily="50" charset="-128"/>
              <a:ea typeface="BIZ UDPゴシック" panose="020B0400000000000000" pitchFamily="50" charset="-128"/>
            </a:endParaRPr>
          </a:p>
          <a:p>
            <a:pPr marL="0" indent="0">
              <a:buNone/>
            </a:pPr>
            <a:r>
              <a:rPr lang="ja-JP" altLang="en-US" sz="1100" dirty="0">
                <a:latin typeface="BIZ UDPゴシック" panose="020B0400000000000000" pitchFamily="50" charset="-128"/>
                <a:ea typeface="BIZ UDPゴシック" panose="020B0400000000000000" pitchFamily="50" charset="-128"/>
              </a:rPr>
              <a:t>①　コンソーシアムを組成する目的</a:t>
            </a:r>
          </a:p>
          <a:p>
            <a:pPr marL="0" indent="0">
              <a:buNone/>
            </a:pPr>
            <a:r>
              <a:rPr lang="ja-JP" altLang="en-US" sz="1100" dirty="0">
                <a:latin typeface="BIZ UDPゴシック" panose="020B0400000000000000" pitchFamily="50" charset="-128"/>
                <a:ea typeface="BIZ UDPゴシック"/>
              </a:rPr>
              <a:t>②　幹事団体・構成団体の担当業務（</a:t>
            </a:r>
            <a:r>
              <a:rPr lang="ja-JP" sz="1100" dirty="0">
                <a:latin typeface="BIZ UDPゴシック" panose="020B0400000000000000" pitchFamily="50" charset="-128"/>
                <a:ea typeface="BIZ UDPゴシック"/>
              </a:rPr>
              <a:t>コンソーシアム協定書　別紙</a:t>
            </a:r>
            <a:r>
              <a:rPr lang="en-US" altLang="ja-JP" sz="1100" dirty="0">
                <a:latin typeface="BIZ UDPゴシック" panose="020B0400000000000000" pitchFamily="50" charset="-128"/>
                <a:ea typeface="BIZ UDPゴシック"/>
              </a:rPr>
              <a:t>2</a:t>
            </a:r>
            <a:r>
              <a:rPr lang="ja-JP" sz="1100" dirty="0">
                <a:latin typeface="BIZ UDPゴシック" panose="020B0400000000000000" pitchFamily="50" charset="-128"/>
                <a:ea typeface="BIZ UDPゴシック"/>
              </a:rPr>
              <a:t>に該当する部分）</a:t>
            </a:r>
            <a:endParaRPr lang="ja-JP" altLang="en-US" sz="1100" dirty="0">
              <a:latin typeface="BIZ UDPゴシック" panose="020B0400000000000000" pitchFamily="50" charset="-128"/>
              <a:ea typeface="BIZ UDPゴシック"/>
            </a:endParaRPr>
          </a:p>
          <a:p>
            <a:pPr marL="0" indent="0">
              <a:buNone/>
            </a:pPr>
            <a:r>
              <a:rPr lang="ja-JP" altLang="en-US" sz="1100" dirty="0">
                <a:latin typeface="BIZ UDPゴシック" panose="020B0400000000000000" pitchFamily="50" charset="-128"/>
                <a:ea typeface="BIZ UDPゴシック"/>
              </a:rPr>
              <a:t>③　</a:t>
            </a:r>
            <a:r>
              <a:rPr lang="ja-JP" sz="1100" dirty="0">
                <a:latin typeface="BIZ UDPゴシック" panose="020B0400000000000000" pitchFamily="50" charset="-128"/>
                <a:ea typeface="BIZ UDPゴシック"/>
              </a:rPr>
              <a:t>コンソーシアム体制図</a:t>
            </a:r>
            <a:r>
              <a:rPr lang="ja-JP" altLang="en-US" sz="1100" dirty="0">
                <a:latin typeface="BIZ UDPゴシック" panose="020B0400000000000000" pitchFamily="50" charset="-128"/>
                <a:ea typeface="BIZ UDPゴシック"/>
              </a:rPr>
              <a:t>　</a:t>
            </a:r>
          </a:p>
          <a:p>
            <a:pPr>
              <a:buFontTx/>
              <a:buChar char="※"/>
            </a:pPr>
            <a:r>
              <a:rPr lang="ja-JP" altLang="en-US" sz="1100" dirty="0">
                <a:latin typeface="BIZ UDPゴシック" panose="020B0400000000000000" pitchFamily="50" charset="-128"/>
                <a:ea typeface="BIZ UDPゴシック"/>
              </a:rPr>
              <a:t>体制図には関係性（契約、助成金支払、伴走支援）を記載してください。</a:t>
            </a:r>
            <a:endParaRPr lang="ja-JP" altLang="en-US" sz="1100">
              <a:latin typeface="BIZ UDPゴシック" panose="020B0400000000000000" pitchFamily="50" charset="-128"/>
              <a:ea typeface="BIZ UDPゴシック"/>
              <a:cs typeface="Calibri" panose="020F0502020204030204"/>
            </a:endParaRPr>
          </a:p>
          <a:p>
            <a:pPr>
              <a:buFontTx/>
              <a:buChar char="※"/>
            </a:pPr>
            <a:r>
              <a:rPr lang="en-US" altLang="ja-JP" sz="1100" dirty="0" err="1">
                <a:latin typeface="BIZ UDPゴシック" panose="020B0400000000000000" pitchFamily="50" charset="-128"/>
                <a:ea typeface="BIZ UDPゴシック"/>
              </a:rPr>
              <a:t>コンソーシアムモデルは「単独型</a:t>
            </a:r>
            <a:r>
              <a:rPr lang="en-US" altLang="ja-JP" sz="1100" dirty="0">
                <a:latin typeface="BIZ UDPゴシック" panose="020B0400000000000000" pitchFamily="50" charset="-128"/>
                <a:ea typeface="BIZ UDPゴシック"/>
              </a:rPr>
              <a:t>」</a:t>
            </a:r>
            <a:r>
              <a:rPr lang="ja-JP" altLang="en-US" sz="1100">
                <a:latin typeface="BIZ UDPゴシック" panose="020B0400000000000000" pitchFamily="50" charset="-128"/>
                <a:ea typeface="BIZ UDPゴシック"/>
              </a:rPr>
              <a:t>が一般的となっていますので</a:t>
            </a:r>
            <a:r>
              <a:rPr lang="en-US" altLang="ja-JP" sz="1100" dirty="0">
                <a:latin typeface="BIZ UDPゴシック" panose="020B0400000000000000" pitchFamily="50" charset="-128"/>
                <a:ea typeface="BIZ UDPゴシック"/>
              </a:rPr>
              <a:t>、「</a:t>
            </a:r>
            <a:r>
              <a:rPr lang="en-US" altLang="ja-JP" sz="1100" dirty="0" err="1">
                <a:latin typeface="BIZ UDPゴシック" panose="020B0400000000000000" pitchFamily="50" charset="-128"/>
                <a:ea typeface="BIZ UDPゴシック"/>
              </a:rPr>
              <a:t>全部型</a:t>
            </a:r>
            <a:r>
              <a:rPr lang="en-US" altLang="ja-JP" sz="1100" dirty="0">
                <a:latin typeface="BIZ UDPゴシック" panose="020B0400000000000000" pitchFamily="50" charset="-128"/>
                <a:ea typeface="BIZ UDPゴシック"/>
              </a:rPr>
              <a:t>」、「</a:t>
            </a:r>
            <a:r>
              <a:rPr lang="en-US" altLang="ja-JP" sz="1100" dirty="0" err="1">
                <a:latin typeface="BIZ UDPゴシック" panose="020B0400000000000000" pitchFamily="50" charset="-128"/>
                <a:ea typeface="BIZ UDPゴシック"/>
              </a:rPr>
              <a:t>混合型」を選択する場合は</a:t>
            </a:r>
            <a:r>
              <a:rPr lang="ja-JP" altLang="en-US" sz="1100">
                <a:latin typeface="BIZ UDPゴシック" panose="020B0400000000000000" pitchFamily="50" charset="-128"/>
                <a:ea typeface="BIZ UDPゴシック"/>
              </a:rPr>
              <a:t>、</a:t>
            </a:r>
            <a:r>
              <a:rPr lang="en-US" altLang="ja-JP" sz="1100" dirty="0" err="1">
                <a:latin typeface="BIZ UDPゴシック" panose="020B0400000000000000" pitchFamily="50" charset="-128"/>
                <a:ea typeface="BIZ UDPゴシック"/>
              </a:rPr>
              <a:t>選択理由を明記してください</a:t>
            </a:r>
            <a:r>
              <a:rPr lang="en-US" altLang="ja-JP" sz="1100" dirty="0">
                <a:latin typeface="BIZ UDPゴシック" panose="020B0400000000000000" pitchFamily="50" charset="-128"/>
                <a:ea typeface="BIZ UDPゴシック"/>
              </a:rPr>
              <a:t>。</a:t>
            </a:r>
            <a:endParaRPr lang="ja-JP" altLang="en-US" sz="1100">
              <a:latin typeface="BIZ UDPゴシック" panose="020B0400000000000000" pitchFamily="50" charset="-128"/>
              <a:ea typeface="BIZ UDPゴシック"/>
              <a:cs typeface="Calibri" panose="020F0502020204030204"/>
            </a:endParaRPr>
          </a:p>
          <a:p>
            <a:pPr marL="0" indent="0">
              <a:buNone/>
            </a:pPr>
            <a:r>
              <a:rPr lang="ja-JP" altLang="en-US" sz="1100" dirty="0">
                <a:latin typeface="BIZ UDPゴシック" panose="020B0400000000000000" pitchFamily="50" charset="-128"/>
                <a:ea typeface="BIZ UDPゴシック"/>
              </a:rPr>
              <a:t>④　コンソーシアム運営規則（コンソーシアム協定書　別紙3に該当する部分）</a:t>
            </a:r>
            <a:endParaRPr lang="ja-JP" sz="1100">
              <a:latin typeface="BIZ UDPゴシック" panose="020B0400000000000000" pitchFamily="50" charset="-128"/>
              <a:ea typeface="BIZ UDPゴシック"/>
              <a:cs typeface="Calibri" panose="020F0502020204030204"/>
            </a:endParaRPr>
          </a:p>
          <a:p>
            <a:pPr marL="0" indent="0">
              <a:buNone/>
            </a:pPr>
            <a:r>
              <a:rPr lang="ja-JP" altLang="en-US" sz="1100" dirty="0">
                <a:latin typeface="BIZ UDPゴシック" panose="020B0400000000000000" pitchFamily="50" charset="-128"/>
                <a:ea typeface="BIZ UDPゴシック" panose="020B0400000000000000" pitchFamily="50" charset="-128"/>
              </a:rPr>
              <a:t>⑤　コンソーシアムにおける本事業の出口戦略</a:t>
            </a:r>
            <a:endParaRPr lang="ja-JP" sz="1100" dirty="0">
              <a:latin typeface="BIZ UDPゴシック" panose="020B0400000000000000" pitchFamily="50" charset="-128"/>
              <a:ea typeface="BIZ UDPゴシック" panose="020B0400000000000000" pitchFamily="50" charset="-128"/>
              <a:cs typeface="Calibri" panose="020F0502020204030204"/>
            </a:endParaRPr>
          </a:p>
          <a:p>
            <a:pPr marL="0" indent="0">
              <a:buNone/>
            </a:pPr>
            <a:endParaRPr lang="en-US" altLang="ja-JP" sz="1100" dirty="0">
              <a:latin typeface="BIZ UDPゴシック" panose="020B0400000000000000" pitchFamily="50" charset="-128"/>
              <a:ea typeface="BIZ UDPゴシック"/>
            </a:endParaRPr>
          </a:p>
          <a:p>
            <a:pPr marL="0" indent="0">
              <a:buNone/>
            </a:pPr>
            <a:r>
              <a:rPr lang="en-US" altLang="ja-JP" sz="1100" dirty="0">
                <a:latin typeface="BIZ UDPゴシック" panose="020B0400000000000000" pitchFamily="50" charset="-128"/>
                <a:ea typeface="BIZ UDPゴシック"/>
              </a:rPr>
              <a:t>※</a:t>
            </a:r>
            <a:r>
              <a:rPr lang="ja-JP" altLang="en-US" sz="1100" dirty="0">
                <a:latin typeface="BIZ UDPゴシック" panose="020B0400000000000000" pitchFamily="50" charset="-128"/>
                <a:ea typeface="BIZ UDPゴシック"/>
              </a:rPr>
              <a:t>本資料は</a:t>
            </a:r>
            <a:r>
              <a:rPr lang="en-US" altLang="ja-JP" sz="1100" dirty="0">
                <a:latin typeface="BIZ UDPゴシック" panose="020B0400000000000000" pitchFamily="50" charset="-128"/>
                <a:ea typeface="BIZ UDPゴシック"/>
              </a:rPr>
              <a:t>PDF</a:t>
            </a:r>
            <a:r>
              <a:rPr lang="ja-JP" altLang="en-US" sz="1100" dirty="0">
                <a:latin typeface="BIZ UDPゴシック" panose="020B0400000000000000" pitchFamily="50" charset="-128"/>
                <a:ea typeface="BIZ UDPゴシック"/>
              </a:rPr>
              <a:t>形式でご提出ください</a:t>
            </a:r>
          </a:p>
          <a:p>
            <a:pPr marL="0" indent="0">
              <a:buNone/>
            </a:pPr>
            <a:endParaRPr lang="ja-JP" altLang="en-US" sz="1100" dirty="0">
              <a:latin typeface="BIZ UDPゴシック" panose="020B0400000000000000" pitchFamily="50" charset="-128"/>
              <a:ea typeface="BIZ UDPゴシック"/>
            </a:endParaRPr>
          </a:p>
          <a:p>
            <a:pPr marL="0" indent="0">
              <a:buNone/>
            </a:pPr>
            <a:endParaRPr lang="en-US" altLang="ja-JP" sz="1100" dirty="0">
              <a:latin typeface="BIZ UDPゴシック" panose="020B0400000000000000" pitchFamily="50" charset="-128"/>
              <a:ea typeface="BIZ UDPゴシック"/>
            </a:endParaRPr>
          </a:p>
        </p:txBody>
      </p:sp>
      <p:sp>
        <p:nvSpPr>
          <p:cNvPr id="9" name="TextBox 8">
            <a:extLst>
              <a:ext uri="{FF2B5EF4-FFF2-40B4-BE49-F238E27FC236}">
                <a16:creationId xmlns:a16="http://schemas.microsoft.com/office/drawing/2014/main" id="{72DD31C0-C443-4CC9-DEF8-F35B6404BA3B}"/>
              </a:ext>
            </a:extLst>
          </p:cNvPr>
          <p:cNvSpPr txBox="1"/>
          <p:nvPr/>
        </p:nvSpPr>
        <p:spPr>
          <a:xfrm>
            <a:off x="628650" y="5073995"/>
            <a:ext cx="7891877" cy="1111651"/>
          </a:xfrm>
          <a:prstGeom prst="rect">
            <a:avLst/>
          </a:prstGeom>
          <a:solidFill>
            <a:schemeClr val="accent1">
              <a:lumMod val="20000"/>
              <a:lumOff val="80000"/>
            </a:schemeClr>
          </a:solidFill>
          <a:ln>
            <a:solidFill>
              <a:schemeClr val="accent1">
                <a:lumMod val="20000"/>
                <a:lumOff val="80000"/>
              </a:schemeClr>
            </a:solidFill>
          </a:ln>
        </p:spPr>
        <p:txBody>
          <a:bodyPr rot="0" spcFirstLastPara="0" vertOverflow="overflow" horzOverflow="overflow" vert="horz" wrap="square" lIns="91440" tIns="45720" rIns="91440" bIns="45720" numCol="1" spcCol="0" rtlCol="0" fromWordArt="0" anchor="t" anchorCtr="0" forceAA="0" compatLnSpc="1">
            <a:prstTxWarp prst="textNoShape">
              <a:avLst/>
            </a:prstTxWarp>
            <a:spAutoFit/>
          </a:bodyPr>
          <a:lstStyle/>
          <a:p>
            <a:pPr>
              <a:lnSpc>
                <a:spcPct val="90000"/>
              </a:lnSpc>
              <a:spcBef>
                <a:spcPts val="1000"/>
              </a:spcBef>
            </a:pPr>
            <a:r>
              <a:rPr lang="ja-JP" altLang="en-US" sz="1100">
                <a:ea typeface="BIZ UDPゴシック"/>
                <a:cs typeface="Calibri"/>
              </a:rPr>
              <a:t>コンソーシアム（共同事業体）について　</a:t>
            </a:r>
            <a:r>
              <a:rPr lang="ja-JP" sz="1100">
                <a:ea typeface="BIZ UDPゴシック"/>
                <a:cs typeface="Calibri"/>
              </a:rPr>
              <a:t>（参考：公募要領より）</a:t>
            </a:r>
            <a:endParaRPr lang="ja-JP" altLang="en-US" sz="1100">
              <a:ea typeface="BIZ UDPゴシック"/>
              <a:cs typeface="Calibri"/>
            </a:endParaRPr>
          </a:p>
          <a:p>
            <a:pPr marL="285750" indent="-285750">
              <a:lnSpc>
                <a:spcPct val="90000"/>
              </a:lnSpc>
              <a:spcBef>
                <a:spcPts val="1000"/>
              </a:spcBef>
              <a:buFont typeface="Arial"/>
              <a:buChar char="•"/>
            </a:pPr>
            <a:r>
              <a:rPr lang="ja-JP" sz="1100">
                <a:ea typeface="BIZ UDPゴシック"/>
                <a:cs typeface="+mn-lt"/>
              </a:rPr>
              <a:t>申請事業の運営上の意思決定及び実施を2団体以上で共同して行う場合、コンソーシアム（共同事業体）での申請が可能です。</a:t>
            </a:r>
            <a:endParaRPr lang="ja-JP" altLang="en-US" sz="1100">
              <a:ea typeface="BIZ UDPゴシック"/>
              <a:cs typeface="+mn-lt"/>
            </a:endParaRPr>
          </a:p>
          <a:p>
            <a:pPr marL="285750" indent="-285750">
              <a:lnSpc>
                <a:spcPct val="90000"/>
              </a:lnSpc>
              <a:spcBef>
                <a:spcPts val="1000"/>
              </a:spcBef>
              <a:buFont typeface="Arial"/>
              <a:buChar char="•"/>
            </a:pPr>
            <a:r>
              <a:rPr lang="ja-JP" sz="1100">
                <a:ea typeface="BIZ UDPゴシック"/>
                <a:cs typeface="+mn-lt"/>
              </a:rPr>
              <a:t>コンソーシアムにおいては、休眠預金等活用事業での資金分配団体としての実績や事務運営能力を含む各団体のノウハウや知見を活用して資金的、非資金的支援が行われることが期待されます。</a:t>
            </a:r>
          </a:p>
        </p:txBody>
      </p:sp>
    </p:spTree>
    <p:extLst>
      <p:ext uri="{BB962C8B-B14F-4D97-AF65-F5344CB8AC3E}">
        <p14:creationId xmlns:p14="http://schemas.microsoft.com/office/powerpoint/2010/main" val="1044217728"/>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2013 - 2022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2013 - 2022 Theme</Template>
  <TotalTime>0</TotalTime>
  <Words>220</Words>
  <Application>Microsoft Office PowerPoint</Application>
  <PresentationFormat>画面に合わせる (4:3)</PresentationFormat>
  <Paragraphs>15</Paragraphs>
  <Slides>1</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1</vt:i4>
      </vt:variant>
    </vt:vector>
  </HeadingPairs>
  <TitlesOfParts>
    <vt:vector size="6" baseType="lpstr">
      <vt:lpstr>BIZ UDPゴシック</vt:lpstr>
      <vt:lpstr>Arial</vt:lpstr>
      <vt:lpstr>Calibri</vt:lpstr>
      <vt:lpstr>Calibri Light</vt:lpstr>
      <vt:lpstr>Office テーマ</vt:lpstr>
      <vt:lpstr>0３　コンソーシアム説明資料について</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2025-10-01T06:18:40Z</dcterms:created>
  <dcterms:modified xsi:type="dcterms:W3CDTF">2025-10-01T06:18:53Z</dcterms:modified>
</cp:coreProperties>
</file>

<file path=docProps/thumbnail.jpeg>
</file>